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328" r:id="rId4"/>
    <p:sldId id="320" r:id="rId5"/>
    <p:sldId id="264" r:id="rId6"/>
    <p:sldId id="329" r:id="rId7"/>
    <p:sldId id="330" r:id="rId8"/>
    <p:sldId id="321" r:id="rId9"/>
    <p:sldId id="265" r:id="rId10"/>
    <p:sldId id="323" r:id="rId11"/>
    <p:sldId id="327" r:id="rId12"/>
    <p:sldId id="331" r:id="rId13"/>
    <p:sldId id="332" r:id="rId14"/>
    <p:sldId id="333" r:id="rId15"/>
    <p:sldId id="334" r:id="rId16"/>
    <p:sldId id="335" r:id="rId17"/>
    <p:sldId id="337" r:id="rId18"/>
    <p:sldId id="338" r:id="rId19"/>
    <p:sldId id="2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s" initials="w" lastIdx="2" clrIdx="0">
    <p:extLst>
      <p:ext uri="{19B8F6BF-5375-455C-9EA6-DF929625EA0E}">
        <p15:presenceInfo xmlns:p15="http://schemas.microsoft.com/office/powerpoint/2012/main" userId="381794a3645916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1B1"/>
    <a:srgbClr val="F0974E"/>
    <a:srgbClr val="68B8CE"/>
    <a:srgbClr val="F5B987"/>
    <a:srgbClr val="94CDDC"/>
    <a:srgbClr val="FCEBDD"/>
    <a:srgbClr val="DBEEF3"/>
    <a:srgbClr val="D21717"/>
    <a:srgbClr val="B4C7E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9" autoAdjust="0"/>
    <p:restoredTop sz="94724"/>
  </p:normalViewPr>
  <p:slideViewPr>
    <p:cSldViewPr snapToGrid="0" snapToObjects="1">
      <p:cViewPr varScale="1">
        <p:scale>
          <a:sx n="104" d="100"/>
          <a:sy n="104" d="100"/>
        </p:scale>
        <p:origin x="1278" y="114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2024/3/14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8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743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62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613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702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10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398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8216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59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867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83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40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3729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611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56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95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68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sv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2271880" y="2929467"/>
            <a:ext cx="804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spc="300" dirty="0">
                <a:ln w="9525">
                  <a:noFill/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基于贝叶斯神经网络的信号识别与解调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5006300" y="4783562"/>
            <a:ext cx="2416046" cy="1201198"/>
            <a:chOff x="5006300" y="4783562"/>
            <a:chExt cx="2416046" cy="120119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5323689" y="5707761"/>
              <a:ext cx="16257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2024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5006300" y="4783562"/>
              <a:ext cx="24160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spc="9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姓名：权赟昊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5006300" y="5143401"/>
              <a:ext cx="2260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spc="3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指导老师：承楠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914F1FB-84C6-594F-A4CB-D75C7174EA34}"/>
              </a:ext>
            </a:extLst>
          </p:cNvPr>
          <p:cNvSpPr txBox="1"/>
          <p:nvPr/>
        </p:nvSpPr>
        <p:spPr>
          <a:xfrm>
            <a:off x="1008331" y="124472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RSS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估计模型与性能评估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0BF1CD-C2AA-1F59-41C7-631ED55628D9}"/>
              </a:ext>
            </a:extLst>
          </p:cNvPr>
          <p:cNvSpPr txBox="1"/>
          <p:nvPr/>
        </p:nvSpPr>
        <p:spPr>
          <a:xfrm>
            <a:off x="353201" y="992649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基于超参数优化的模型改进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598DE6-F9E5-7324-1BEF-31B326AA3A74}"/>
              </a:ext>
            </a:extLst>
          </p:cNvPr>
          <p:cNvSpPr txBox="1"/>
          <p:nvPr/>
        </p:nvSpPr>
        <p:spPr>
          <a:xfrm>
            <a:off x="622300" y="1798418"/>
            <a:ext cx="5740400" cy="3567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需要优化的超参数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估计量的个数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(500-2500)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最大树深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(5-20)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学习率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(0.1-0.001)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超参数优化方法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网格搜索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随机搜索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贝叶斯方法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模拟退火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贝叶斯优化在这里表现最好，与基线模型相比，仅在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次搜索迭代中实现了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10%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的预测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RMSE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改进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8B36654-A305-B0DD-036B-58A9B9F22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754" y="992649"/>
            <a:ext cx="5253850" cy="503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3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4049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RSS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估计模型与性能评估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22894E-3E48-4881-1411-1D48E6B25C33}"/>
              </a:ext>
            </a:extLst>
          </p:cNvPr>
          <p:cNvSpPr txBox="1"/>
          <p:nvPr/>
        </p:nvSpPr>
        <p:spPr>
          <a:xfrm>
            <a:off x="353201" y="992649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模型性能评估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497F1A3-F45C-0E98-C05B-63036CC39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45" y="1855765"/>
            <a:ext cx="5244787" cy="40695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5223FF-BF3F-AC17-8890-13CF184B0F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667" y="1859770"/>
            <a:ext cx="5244787" cy="412896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330F6D9-58D7-ABC1-91E6-9220DC2DE7C4}"/>
              </a:ext>
            </a:extLst>
          </p:cNvPr>
          <p:cNvSpPr txBox="1"/>
          <p:nvPr/>
        </p:nvSpPr>
        <p:spPr>
          <a:xfrm>
            <a:off x="385650" y="1420068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计算性能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A069523-0DEF-D6D4-0579-DFABC88C0EBE}"/>
              </a:ext>
            </a:extLst>
          </p:cNvPr>
          <p:cNvSpPr txBox="1"/>
          <p:nvPr/>
        </p:nvSpPr>
        <p:spPr>
          <a:xfrm>
            <a:off x="6170500" y="1377896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预测精度</a:t>
            </a:r>
          </a:p>
        </p:txBody>
      </p:sp>
    </p:spTree>
    <p:extLst>
      <p:ext uri="{BB962C8B-B14F-4D97-AF65-F5344CB8AC3E}">
        <p14:creationId xmlns:p14="http://schemas.microsoft.com/office/powerpoint/2010/main" val="25622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4049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RSS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估计模型与性能评估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22894E-3E48-4881-1411-1D48E6B25C33}"/>
              </a:ext>
            </a:extLst>
          </p:cNvPr>
          <p:cNvSpPr txBox="1"/>
          <p:nvPr/>
        </p:nvSpPr>
        <p:spPr>
          <a:xfrm>
            <a:off x="353201" y="992649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模型性能评估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30F6D9-58D7-ABC1-91E6-9220DC2DE7C4}"/>
              </a:ext>
            </a:extLst>
          </p:cNvPr>
          <p:cNvSpPr txBox="1"/>
          <p:nvPr/>
        </p:nvSpPr>
        <p:spPr>
          <a:xfrm>
            <a:off x="385650" y="1420068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预测精度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A069523-0DEF-D6D4-0579-DFABC88C0EBE}"/>
              </a:ext>
            </a:extLst>
          </p:cNvPr>
          <p:cNvSpPr txBox="1"/>
          <p:nvPr/>
        </p:nvSpPr>
        <p:spPr>
          <a:xfrm>
            <a:off x="6519750" y="1363302"/>
            <a:ext cx="43705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预测精度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对比经验和半经验模型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3FDFEC-F031-6731-E300-06D67BF1F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57" y="1949147"/>
            <a:ext cx="5266593" cy="42422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FCAE4A-CD9F-6C2B-C4CA-9E6A62595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4864" y="1918565"/>
            <a:ext cx="4822762" cy="413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4049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RSS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估计模型与性能评估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22894E-3E48-4881-1411-1D48E6B25C33}"/>
              </a:ext>
            </a:extLst>
          </p:cNvPr>
          <p:cNvSpPr txBox="1"/>
          <p:nvPr/>
        </p:nvSpPr>
        <p:spPr>
          <a:xfrm>
            <a:off x="175107" y="2008847"/>
            <a:ext cx="5742799" cy="300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模型性能评估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与其他机器学习方法相比，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在正常数据和稀疏数据上均取得了最优性能。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在训练时间和预测时间上也优于其他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与经验模型相比，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方法取得了较优的预测性能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方法在计算复杂度上远远小于经验模型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算法和经验模型相比较，</a:t>
            </a:r>
            <a:r>
              <a:rPr kumimoji="1"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方法具有泛化性，能够适应不同的地理环境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330F6D9-58D7-ABC1-91E6-9220DC2DE7C4}"/>
              </a:ext>
            </a:extLst>
          </p:cNvPr>
          <p:cNvSpPr txBox="1"/>
          <p:nvPr/>
        </p:nvSpPr>
        <p:spPr>
          <a:xfrm>
            <a:off x="6212219" y="1247327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计算性能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8F05B5-5F92-6735-6094-0F732740B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019" y="1735656"/>
            <a:ext cx="5059031" cy="43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可解释性分析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438A20-C0F9-5085-DAAF-5325DADDD1C6}"/>
              </a:ext>
            </a:extLst>
          </p:cNvPr>
          <p:cNvSpPr txBox="1"/>
          <p:nvPr/>
        </p:nvSpPr>
        <p:spPr>
          <a:xfrm>
            <a:off x="353201" y="913345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SHAP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的模型解释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CB2695-1B51-5DA0-CCE3-4B5C1FF57262}"/>
              </a:ext>
            </a:extLst>
          </p:cNvPr>
          <p:cNvSpPr txBox="1"/>
          <p:nvPr/>
        </p:nvSpPr>
        <p:spPr>
          <a:xfrm>
            <a:off x="725116" y="1395813"/>
            <a:ext cx="9955584" cy="68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应用机器学习的关键警告之一是结果模型缺乏可解释性。这一挑战通常会破坏基于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的模型的采用率，特别是在风险很高的蜂窝网络中。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79D6A6-DD41-9538-BF6C-5AD344A3B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16" y="2605785"/>
            <a:ext cx="4856534" cy="30630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AD9018-B1A2-A043-0963-7BB5D7C143FF}"/>
              </a:ext>
            </a:extLst>
          </p:cNvPr>
          <p:cNvSpPr txBox="1"/>
          <p:nvPr/>
        </p:nvSpPr>
        <p:spPr>
          <a:xfrm>
            <a:off x="1257908" y="5834226"/>
            <a:ext cx="3562350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SHAP Value Distribution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566497-C1E1-9252-4A9E-493AB337E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099" y="2605785"/>
            <a:ext cx="5483921" cy="28076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5F1079-4D87-5A4F-B74E-3A7E1533EC04}"/>
              </a:ext>
            </a:extLst>
          </p:cNvPr>
          <p:cNvSpPr txBox="1"/>
          <p:nvPr/>
        </p:nvSpPr>
        <p:spPr>
          <a:xfrm>
            <a:off x="7143142" y="5687259"/>
            <a:ext cx="3562350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Source Han Sans SC Normal" panose="020B0400000000000000" pitchFamily="34" charset="-128"/>
                <a:ea typeface="Source Han Sans SC Normal" panose="020B0400000000000000" pitchFamily="34" charset="-128"/>
              </a:rPr>
              <a:t>Mean SHAP Value</a:t>
            </a:r>
            <a:endParaRPr kumimoji="1" lang="zh-CN" altLang="en-US" sz="12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A4945F-8A59-E48C-A80B-02BC300D3578}"/>
              </a:ext>
            </a:extLst>
          </p:cNvPr>
          <p:cNvSpPr txBox="1"/>
          <p:nvPr/>
        </p:nvSpPr>
        <p:spPr>
          <a:xfrm>
            <a:off x="-244122" y="2097168"/>
            <a:ext cx="5578121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Feature Importance using SHAP Summary Plots</a:t>
            </a:r>
            <a:endParaRPr kumimoji="1" lang="zh-CN" altLang="en-US" sz="16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2262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可解释性分析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291E63-7FE0-89DB-1B16-F4B941390AB9}"/>
              </a:ext>
            </a:extLst>
          </p:cNvPr>
          <p:cNvSpPr txBox="1"/>
          <p:nvPr/>
        </p:nvSpPr>
        <p:spPr>
          <a:xfrm>
            <a:off x="353201" y="955469"/>
            <a:ext cx="6724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Inter-Dependency using SHAP Dependency Plots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CF4D1E-3E78-7FFC-0EFF-335228944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54571"/>
            <a:ext cx="10655300" cy="509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可解释性分析应用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5C45D8-46AD-D589-D782-16F3F7432D06}"/>
              </a:ext>
            </a:extLst>
          </p:cNvPr>
          <p:cNvSpPr txBox="1"/>
          <p:nvPr/>
        </p:nvSpPr>
        <p:spPr>
          <a:xfrm>
            <a:off x="353201" y="913345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解决训练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数据稀疏性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CEDEDD-B796-7953-1CD8-40DFB490C8E9}"/>
              </a:ext>
            </a:extLst>
          </p:cNvPr>
          <p:cNvSpPr txBox="1"/>
          <p:nvPr/>
        </p:nvSpPr>
        <p:spPr>
          <a:xfrm>
            <a:off x="673100" y="1549400"/>
            <a:ext cx="10001250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将机器学习应用于无线网络的一个关键挑战是训练数据的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稀疏性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，即收集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完整参数范围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的数据通常非常困难。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79F740-3335-A1C3-8E99-43AFD8D10C21}"/>
              </a:ext>
            </a:extLst>
          </p:cNvPr>
          <p:cNvSpPr/>
          <p:nvPr/>
        </p:nvSpPr>
        <p:spPr>
          <a:xfrm>
            <a:off x="746286" y="2286497"/>
            <a:ext cx="18605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68367AB-DC86-0F14-6598-749435854045}"/>
              </a:ext>
            </a:extLst>
          </p:cNvPr>
          <p:cNvSpPr/>
          <p:nvPr/>
        </p:nvSpPr>
        <p:spPr>
          <a:xfrm>
            <a:off x="4664075" y="2286497"/>
            <a:ext cx="1771650" cy="53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93979FB-4BF9-F46A-22DC-27F239787B9A}"/>
              </a:ext>
            </a:extLst>
          </p:cNvPr>
          <p:cNvSpPr/>
          <p:nvPr/>
        </p:nvSpPr>
        <p:spPr>
          <a:xfrm>
            <a:off x="8743789" y="2286497"/>
            <a:ext cx="17716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9836906-A47D-2303-8ABD-E00EE8381E20}"/>
              </a:ext>
            </a:extLst>
          </p:cNvPr>
          <p:cNvSpPr txBox="1"/>
          <p:nvPr/>
        </p:nvSpPr>
        <p:spPr>
          <a:xfrm>
            <a:off x="932926" y="2381250"/>
            <a:ext cx="1487269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Black Box Model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F34A882-6724-EA7C-8CEB-EAECF393E079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2606836" y="2552520"/>
            <a:ext cx="2057239" cy="229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E7DEB24-F441-26BA-ACF1-2DD2D60C7151}"/>
              </a:ext>
            </a:extLst>
          </p:cNvPr>
          <p:cNvSpPr txBox="1"/>
          <p:nvPr/>
        </p:nvSpPr>
        <p:spPr>
          <a:xfrm>
            <a:off x="4806265" y="2382917"/>
            <a:ext cx="1487269" cy="314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SHAP</a:t>
            </a: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可解释性分析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9DFAC84-CB55-B5B0-8F48-883F0950BF1B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6435725" y="2552520"/>
            <a:ext cx="2308064" cy="229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F34D504-9FD5-7D1E-8F6F-C0E70B483026}"/>
              </a:ext>
            </a:extLst>
          </p:cNvPr>
          <p:cNvSpPr txBox="1"/>
          <p:nvPr/>
        </p:nvSpPr>
        <p:spPr>
          <a:xfrm>
            <a:off x="8885979" y="2394656"/>
            <a:ext cx="1487269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ea typeface="Source Han Sans SC Normal" panose="020B0400000000000000" pitchFamily="34" charset="-128"/>
                <a:cs typeface="Times New Roman" panose="02020603050405020304" pitchFamily="18" charset="0"/>
              </a:rPr>
              <a:t>Grey Box Model</a:t>
            </a:r>
            <a:endParaRPr kumimoji="1" lang="zh-CN" altLang="en-US" sz="1200" dirty="0">
              <a:latin typeface="Times New Roman" panose="02020603050405020304" pitchFamily="18" charset="0"/>
              <a:ea typeface="Source Han Sans SC Normal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D43B606-CA3B-BFAD-ECC0-55F42AA2C9F7}"/>
              </a:ext>
            </a:extLst>
          </p:cNvPr>
          <p:cNvSpPr/>
          <p:nvPr/>
        </p:nvSpPr>
        <p:spPr>
          <a:xfrm>
            <a:off x="4664075" y="4452316"/>
            <a:ext cx="1771650" cy="53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79E1A22-ACEB-69DC-F3C3-5E008790F20E}"/>
              </a:ext>
            </a:extLst>
          </p:cNvPr>
          <p:cNvCxnSpPr>
            <a:stCxn id="21" idx="2"/>
            <a:endCxn id="42" idx="1"/>
          </p:cNvCxnSpPr>
          <p:nvPr/>
        </p:nvCxnSpPr>
        <p:spPr>
          <a:xfrm>
            <a:off x="1676561" y="2864347"/>
            <a:ext cx="2987514" cy="1853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4CDFBC0-F161-FAAE-B15D-3ADEEBA449A8}"/>
              </a:ext>
            </a:extLst>
          </p:cNvPr>
          <p:cNvCxnSpPr>
            <a:stCxn id="22" idx="2"/>
            <a:endCxn id="42" idx="0"/>
          </p:cNvCxnSpPr>
          <p:nvPr/>
        </p:nvCxnSpPr>
        <p:spPr>
          <a:xfrm>
            <a:off x="5549900" y="2818543"/>
            <a:ext cx="0" cy="16337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42A3FB0-DE16-8B38-343A-D7DCE087E4A4}"/>
              </a:ext>
            </a:extLst>
          </p:cNvPr>
          <p:cNvCxnSpPr>
            <a:stCxn id="28" idx="2"/>
            <a:endCxn id="42" idx="3"/>
          </p:cNvCxnSpPr>
          <p:nvPr/>
        </p:nvCxnSpPr>
        <p:spPr>
          <a:xfrm flipH="1">
            <a:off x="6435725" y="2864347"/>
            <a:ext cx="3193889" cy="1853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D29AECB-E1D4-ECB5-DA80-4FC1277C305F}"/>
              </a:ext>
            </a:extLst>
          </p:cNvPr>
          <p:cNvSpPr txBox="1"/>
          <p:nvPr/>
        </p:nvSpPr>
        <p:spPr>
          <a:xfrm>
            <a:off x="4773750" y="4542014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选择性收集数据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7ED4B4A-516C-3480-39FE-91F618BAE244}"/>
              </a:ext>
            </a:extLst>
          </p:cNvPr>
          <p:cNvSpPr/>
          <p:nvPr/>
        </p:nvSpPr>
        <p:spPr>
          <a:xfrm>
            <a:off x="4665719" y="5567819"/>
            <a:ext cx="1771650" cy="532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61F0ACF-37F4-03BA-21F0-C70252380C27}"/>
              </a:ext>
            </a:extLst>
          </p:cNvPr>
          <p:cNvCxnSpPr>
            <a:stCxn id="42" idx="2"/>
            <a:endCxn id="53" idx="0"/>
          </p:cNvCxnSpPr>
          <p:nvPr/>
        </p:nvCxnSpPr>
        <p:spPr>
          <a:xfrm>
            <a:off x="5549900" y="4984362"/>
            <a:ext cx="1644" cy="5834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59006A82-C469-F071-4D3E-3EE1D80AEFE6}"/>
              </a:ext>
            </a:extLst>
          </p:cNvPr>
          <p:cNvSpPr txBox="1"/>
          <p:nvPr/>
        </p:nvSpPr>
        <p:spPr>
          <a:xfrm>
            <a:off x="4773750" y="5684666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更低的成本效益比</a:t>
            </a:r>
          </a:p>
        </p:txBody>
      </p:sp>
    </p:spTree>
    <p:extLst>
      <p:ext uri="{BB962C8B-B14F-4D97-AF65-F5344CB8AC3E}">
        <p14:creationId xmlns:p14="http://schemas.microsoft.com/office/powerpoint/2010/main" val="17645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可解释性分析应用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5C45D8-46AD-D589-D782-16F3F7432D06}"/>
              </a:ext>
            </a:extLst>
          </p:cNvPr>
          <p:cNvSpPr txBox="1"/>
          <p:nvPr/>
        </p:nvSpPr>
        <p:spPr>
          <a:xfrm>
            <a:off x="353201" y="913345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智能优化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CEDEDD-B796-7953-1CD8-40DFB490C8E9}"/>
              </a:ext>
            </a:extLst>
          </p:cNvPr>
          <p:cNvSpPr txBox="1"/>
          <p:nvPr/>
        </p:nvSpPr>
        <p:spPr>
          <a:xfrm>
            <a:off x="673100" y="1529832"/>
            <a:ext cx="10001250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当前网络的设计和部署后优化模式主要依赖于</a:t>
            </a:r>
            <a:r>
              <a:rPr lang="zh-CN" altLang="en-US" sz="1600" b="1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领域知识，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不适用于复杂通信网络。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51446B-8846-54BF-38D2-EAA013CB9A1A}"/>
              </a:ext>
            </a:extLst>
          </p:cNvPr>
          <p:cNvSpPr/>
          <p:nvPr/>
        </p:nvSpPr>
        <p:spPr>
          <a:xfrm>
            <a:off x="720667" y="3509081"/>
            <a:ext cx="18605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B978D1-6546-2031-11DB-BA136FE4710F}"/>
              </a:ext>
            </a:extLst>
          </p:cNvPr>
          <p:cNvSpPr txBox="1"/>
          <p:nvPr/>
        </p:nvSpPr>
        <p:spPr>
          <a:xfrm>
            <a:off x="869299" y="3608007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网络智能优化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853974-1FA5-158E-DEC1-F4087E188D48}"/>
              </a:ext>
            </a:extLst>
          </p:cNvPr>
          <p:cNvSpPr/>
          <p:nvPr/>
        </p:nvSpPr>
        <p:spPr>
          <a:xfrm>
            <a:off x="3197167" y="2498088"/>
            <a:ext cx="18605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A9441E-8914-A750-315F-9B0F8327F729}"/>
              </a:ext>
            </a:extLst>
          </p:cNvPr>
          <p:cNvSpPr/>
          <p:nvPr/>
        </p:nvSpPr>
        <p:spPr>
          <a:xfrm>
            <a:off x="3197167" y="4583945"/>
            <a:ext cx="18605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9EF064F-12E4-612C-37F8-2927FA0AC5FB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2581217" y="2787013"/>
            <a:ext cx="615950" cy="1010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45BA209-80AA-296B-4494-0208E865B021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2581217" y="3798006"/>
            <a:ext cx="615950" cy="10748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2EE5862-6286-88DB-2A2D-A406552467B8}"/>
              </a:ext>
            </a:extLst>
          </p:cNvPr>
          <p:cNvSpPr txBox="1"/>
          <p:nvPr/>
        </p:nvSpPr>
        <p:spPr>
          <a:xfrm>
            <a:off x="3341989" y="2588708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最优设计搜索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E79012-0063-232C-077A-6D8C15057F09}"/>
              </a:ext>
            </a:extLst>
          </p:cNvPr>
          <p:cNvSpPr txBox="1"/>
          <p:nvPr/>
        </p:nvSpPr>
        <p:spPr>
          <a:xfrm>
            <a:off x="3433338" y="4761976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最优参数搜索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970A47-AF74-8A7C-08A2-A540BEFC4D3C}"/>
              </a:ext>
            </a:extLst>
          </p:cNvPr>
          <p:cNvSpPr/>
          <p:nvPr/>
        </p:nvSpPr>
        <p:spPr>
          <a:xfrm>
            <a:off x="5978466" y="3187670"/>
            <a:ext cx="2573069" cy="11451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3C35D8-8149-1F59-FDCD-563DF086D6BC}"/>
              </a:ext>
            </a:extLst>
          </p:cNvPr>
          <p:cNvSpPr/>
          <p:nvPr/>
        </p:nvSpPr>
        <p:spPr>
          <a:xfrm>
            <a:off x="6334725" y="3321830"/>
            <a:ext cx="1860550" cy="342399"/>
          </a:xfrm>
          <a:prstGeom prst="rect">
            <a:avLst/>
          </a:prstGeom>
          <a:solidFill>
            <a:schemeClr val="bg1"/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4B2E7E3-A4CE-E873-7200-C92F66953036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5057717" y="2787013"/>
            <a:ext cx="920749" cy="973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D70FB5B-F560-CD27-A578-5E3A6A67CAF7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5057717" y="3760247"/>
            <a:ext cx="920749" cy="1112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275492AC-EFE5-4569-301C-19916E9019B3}"/>
              </a:ext>
            </a:extLst>
          </p:cNvPr>
          <p:cNvSpPr/>
          <p:nvPr/>
        </p:nvSpPr>
        <p:spPr>
          <a:xfrm>
            <a:off x="6334725" y="3858192"/>
            <a:ext cx="1860550" cy="3423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DEBA784-B8AB-2F5C-3A5F-2DC7BB57E1C7}"/>
              </a:ext>
            </a:extLst>
          </p:cNvPr>
          <p:cNvSpPr txBox="1"/>
          <p:nvPr/>
        </p:nvSpPr>
        <p:spPr>
          <a:xfrm>
            <a:off x="6434439" y="3337324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贝叶斯超参数搜索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377256A5-4D22-31EC-71CD-58000DE8DD2B}"/>
              </a:ext>
            </a:extLst>
          </p:cNvPr>
          <p:cNvSpPr txBox="1"/>
          <p:nvPr/>
        </p:nvSpPr>
        <p:spPr>
          <a:xfrm>
            <a:off x="6434438" y="3880215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灰箱模型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94AC17D-9BAE-7475-A2C5-8A31A5023947}"/>
              </a:ext>
            </a:extLst>
          </p:cNvPr>
          <p:cNvSpPr/>
          <p:nvPr/>
        </p:nvSpPr>
        <p:spPr>
          <a:xfrm>
            <a:off x="9369367" y="3471510"/>
            <a:ext cx="1860550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C7349A1-4BDE-6B96-C5E2-26ABE89038DA}"/>
              </a:ext>
            </a:extLst>
          </p:cNvPr>
          <p:cNvCxnSpPr>
            <a:stCxn id="13" idx="3"/>
            <a:endCxn id="68" idx="1"/>
          </p:cNvCxnSpPr>
          <p:nvPr/>
        </p:nvCxnSpPr>
        <p:spPr>
          <a:xfrm>
            <a:off x="8551535" y="3760247"/>
            <a:ext cx="817832" cy="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98C0DE9-2BA7-7E5E-2861-E9803DFC6787}"/>
              </a:ext>
            </a:extLst>
          </p:cNvPr>
          <p:cNvSpPr txBox="1"/>
          <p:nvPr/>
        </p:nvSpPr>
        <p:spPr>
          <a:xfrm>
            <a:off x="9472284" y="3581864"/>
            <a:ext cx="1487269" cy="29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降低网络运维成本</a:t>
            </a:r>
          </a:p>
        </p:txBody>
      </p:sp>
    </p:spTree>
    <p:extLst>
      <p:ext uri="{BB962C8B-B14F-4D97-AF65-F5344CB8AC3E}">
        <p14:creationId xmlns:p14="http://schemas.microsoft.com/office/powerpoint/2010/main" val="40138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E8C9C4-9081-B9A3-BAE5-A4848742D00A}"/>
              </a:ext>
            </a:extLst>
          </p:cNvPr>
          <p:cNvSpPr txBox="1"/>
          <p:nvPr/>
        </p:nvSpPr>
        <p:spPr>
          <a:xfrm>
            <a:off x="1008331" y="124472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可解释性分析应用</a:t>
            </a:r>
          </a:p>
          <a:p>
            <a:pPr algn="l"/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5C45D8-46AD-D589-D782-16F3F7432D06}"/>
              </a:ext>
            </a:extLst>
          </p:cNvPr>
          <p:cNvSpPr txBox="1"/>
          <p:nvPr/>
        </p:nvSpPr>
        <p:spPr>
          <a:xfrm>
            <a:off x="353201" y="913345"/>
            <a:ext cx="3721100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  <a:r>
              <a:rPr kumimoji="1"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轻量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CEDEDD-B796-7953-1CD8-40DFB490C8E9}"/>
              </a:ext>
            </a:extLst>
          </p:cNvPr>
          <p:cNvSpPr txBox="1"/>
          <p:nvPr/>
        </p:nvSpPr>
        <p:spPr>
          <a:xfrm>
            <a:off x="673100" y="1321410"/>
            <a:ext cx="1000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u"/>
            </a:pPr>
            <a:r>
              <a:rPr lang="zh-CN" altLang="en-US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SHAP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分析选择最重要的特征来构建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lang="zh-CN" altLang="en-US" sz="1600" b="1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</a:t>
            </a:r>
          </a:p>
        </p:txBody>
      </p:sp>
      <p:pic>
        <p:nvPicPr>
          <p:cNvPr id="58" name="图形 57">
            <a:extLst>
              <a:ext uri="{FF2B5EF4-FFF2-40B4-BE49-F238E27FC236}">
                <a16:creationId xmlns:a16="http://schemas.microsoft.com/office/drawing/2014/main" id="{072806A1-655C-5922-3D2F-65781A127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601" y="1714983"/>
            <a:ext cx="9823450" cy="2688523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467B4164-73FD-44DA-EEE3-13EC2529B019}"/>
              </a:ext>
            </a:extLst>
          </p:cNvPr>
          <p:cNvSpPr txBox="1"/>
          <p:nvPr/>
        </p:nvSpPr>
        <p:spPr>
          <a:xfrm>
            <a:off x="739776" y="4430893"/>
            <a:ext cx="1000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轻量化模型性能分析</a:t>
            </a:r>
            <a:endParaRPr lang="zh-CN" altLang="en-US" sz="1600" b="1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142184F9-E93D-C9E5-E7F4-BFD63CC4C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02127"/>
              </p:ext>
            </p:extLst>
          </p:nvPr>
        </p:nvGraphicFramePr>
        <p:xfrm>
          <a:off x="992456" y="4849391"/>
          <a:ext cx="4833939" cy="1524000"/>
        </p:xfrm>
        <a:graphic>
          <a:graphicData uri="http://schemas.openxmlformats.org/drawingml/2006/table">
            <a:tbl>
              <a:tblPr/>
              <a:tblGrid>
                <a:gridCol w="1370863">
                  <a:extLst>
                    <a:ext uri="{9D8B030D-6E8A-4147-A177-3AD203B41FA5}">
                      <a16:colId xmlns:a16="http://schemas.microsoft.com/office/drawing/2014/main" val="1742463861"/>
                    </a:ext>
                  </a:extLst>
                </a:gridCol>
                <a:gridCol w="1223201">
                  <a:extLst>
                    <a:ext uri="{9D8B030D-6E8A-4147-A177-3AD203B41FA5}">
                      <a16:colId xmlns:a16="http://schemas.microsoft.com/office/drawing/2014/main" val="2706388266"/>
                    </a:ext>
                  </a:extLst>
                </a:gridCol>
                <a:gridCol w="1284062">
                  <a:extLst>
                    <a:ext uri="{9D8B030D-6E8A-4147-A177-3AD203B41FA5}">
                      <a16:colId xmlns:a16="http://schemas.microsoft.com/office/drawing/2014/main" val="3405699272"/>
                    </a:ext>
                  </a:extLst>
                </a:gridCol>
                <a:gridCol w="955813">
                  <a:extLst>
                    <a:ext uri="{9D8B030D-6E8A-4147-A177-3AD203B41FA5}">
                      <a16:colId xmlns:a16="http://schemas.microsoft.com/office/drawing/2014/main" val="4217057654"/>
                    </a:ext>
                  </a:extLst>
                </a:gridCol>
              </a:tblGrid>
              <a:tr h="442595">
                <a:tc>
                  <a:txBody>
                    <a:bodyPr/>
                    <a:lstStyle/>
                    <a:p>
                      <a:pPr marL="282575" marR="125095" indent="-141605" algn="l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Metric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84455" indent="2540" algn="just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 ML Model using all features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835" marR="71755" indent="-635" algn="ctr">
                        <a:spcBef>
                          <a:spcPts val="32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Lighter ML Model using Top 5 features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6690" marR="170815" indent="30480" algn="l">
                        <a:spcBef>
                          <a:spcPts val="77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Gain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35172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230" marR="5778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165" marR="4572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542 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036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215" marR="6540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661 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038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marR="5588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74275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165" marR="4572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854 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003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215" marR="6540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844 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003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marR="5588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17%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84738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230" marR="5778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165" marR="4572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896 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090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215" marR="6540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681 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049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marR="5588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000" b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b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07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210181"/>
                  </a:ext>
                </a:extLst>
              </a:tr>
              <a:tr h="146685">
                <a:tc>
                  <a:txBody>
                    <a:bodyPr/>
                    <a:lstStyle/>
                    <a:p>
                      <a:pPr marL="62230" marR="5778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 Time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165" marR="4572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077 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005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9215" marR="65405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023 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± 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altLang="zh-CN" sz="1000" i="1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002</a:t>
                      </a:r>
                      <a:endParaRPr lang="zh-CN" alt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9690" marR="55880" algn="ctr"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000" b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r>
                        <a:rPr lang="en-US" altLang="zh-CN" sz="1000" i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altLang="zh-CN" sz="1000" b="1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altLang="zh-CN" sz="1000" dirty="0">
                          <a:effectLst/>
                          <a:latin typeface="Times New Roman" panose="02020603050405020304" pitchFamily="18" charset="0"/>
                          <a:ea typeface="Book Antiqua" panose="0204060205030503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zh-CN" alt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1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2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3267626" cy="1107996"/>
            <a:chOff x="1232604" y="1595937"/>
            <a:chExt cx="3267626" cy="11079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3103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研究背景与现状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489603" y="4119672"/>
            <a:ext cx="3990368" cy="1107996"/>
            <a:chOff x="1232604" y="1595937"/>
            <a:chExt cx="3990368" cy="110799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05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3826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进度计划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7153803" y="2320758"/>
            <a:ext cx="3273603" cy="1107996"/>
            <a:chOff x="1232604" y="1595937"/>
            <a:chExt cx="9013464" cy="11079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70" y="2209855"/>
              <a:ext cx="884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拟采取的解决方案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" name="流程图: 延期 1">
            <a:extLst>
              <a:ext uri="{FF2B5EF4-FFF2-40B4-BE49-F238E27FC236}">
                <a16:creationId xmlns:a16="http://schemas.microsoft.com/office/drawing/2014/main" id="{3492E966-93EF-40E8-9FA3-CACB24D6916F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2E487F-A607-19EA-3D8D-9D4F810FEFFB}"/>
              </a:ext>
            </a:extLst>
          </p:cNvPr>
          <p:cNvGrpSpPr/>
          <p:nvPr/>
        </p:nvGrpSpPr>
        <p:grpSpPr>
          <a:xfrm>
            <a:off x="947938" y="4001008"/>
            <a:ext cx="3273603" cy="1444915"/>
            <a:chOff x="1232604" y="1595937"/>
            <a:chExt cx="9013464" cy="1444915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2A5F740-593B-0459-F15B-3416B2A68A45}"/>
                </a:ext>
              </a:extLst>
            </p:cNvPr>
            <p:cNvSpPr txBox="1"/>
            <p:nvPr/>
          </p:nvSpPr>
          <p:spPr>
            <a:xfrm>
              <a:off x="1232604" y="1595937"/>
              <a:ext cx="310369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7D4FDD9-C129-9232-5B25-1D6B3D836C38}"/>
                </a:ext>
              </a:extLst>
            </p:cNvPr>
            <p:cNvSpPr txBox="1"/>
            <p:nvPr/>
          </p:nvSpPr>
          <p:spPr>
            <a:xfrm>
              <a:off x="1396570" y="2209855"/>
              <a:ext cx="88494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创新之处与预期成果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BC3085-1639-FA90-560F-9728D8405034}"/>
              </a:ext>
            </a:extLst>
          </p:cNvPr>
          <p:cNvGrpSpPr/>
          <p:nvPr/>
        </p:nvGrpSpPr>
        <p:grpSpPr>
          <a:xfrm>
            <a:off x="4489603" y="2341565"/>
            <a:ext cx="3990368" cy="1107996"/>
            <a:chOff x="1232604" y="1595937"/>
            <a:chExt cx="3990368" cy="110799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26A863F-836E-89DB-490F-D0B0E5776A0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DEBD2DA-3C24-F9C7-AB08-4C156A2267ED}"/>
                </a:ext>
              </a:extLst>
            </p:cNvPr>
            <p:cNvSpPr txBox="1"/>
            <p:nvPr/>
          </p:nvSpPr>
          <p:spPr>
            <a:xfrm>
              <a:off x="1396569" y="2209855"/>
              <a:ext cx="3826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研究内容</a:t>
              </a:r>
              <a:endParaRPr kumimoji="1" lang="en-US" altLang="zh-CN" sz="2400" b="1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78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56D3F8A-0EB4-5FC7-0280-B16EA03599F9}"/>
              </a:ext>
            </a:extLst>
          </p:cNvPr>
          <p:cNvSpPr/>
          <p:nvPr/>
        </p:nvSpPr>
        <p:spPr>
          <a:xfrm>
            <a:off x="6096000" y="2438707"/>
            <a:ext cx="4697177" cy="36711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BD9044-2679-6FE8-C1F5-878837DCB9CA}"/>
              </a:ext>
            </a:extLst>
          </p:cNvPr>
          <p:cNvSpPr/>
          <p:nvPr/>
        </p:nvSpPr>
        <p:spPr>
          <a:xfrm>
            <a:off x="260350" y="2139950"/>
            <a:ext cx="4870450" cy="3885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053E98-578E-162D-8F56-F057B43565C9}"/>
              </a:ext>
            </a:extLst>
          </p:cNvPr>
          <p:cNvSpPr/>
          <p:nvPr/>
        </p:nvSpPr>
        <p:spPr>
          <a:xfrm>
            <a:off x="133400" y="2020384"/>
            <a:ext cx="4235400" cy="41552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C577D4-9134-A105-55CE-001BCF20DB78}"/>
              </a:ext>
            </a:extLst>
          </p:cNvPr>
          <p:cNvSpPr/>
          <p:nvPr/>
        </p:nvSpPr>
        <p:spPr>
          <a:xfrm>
            <a:off x="175107" y="2139950"/>
            <a:ext cx="4034943" cy="3885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F11E9D-A634-9A6A-D90D-CE1D6CDBF63A}"/>
              </a:ext>
            </a:extLst>
          </p:cNvPr>
          <p:cNvSpPr/>
          <p:nvPr/>
        </p:nvSpPr>
        <p:spPr>
          <a:xfrm>
            <a:off x="-3018" y="863800"/>
            <a:ext cx="12188982" cy="559715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-3018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研究背景与现状</a:t>
            </a: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CE4BD6E1-1FEB-4BD3-B89D-C6AB6103E9C4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62CA25-0788-40E6-8CD9-6784A36A9A98}"/>
              </a:ext>
            </a:extLst>
          </p:cNvPr>
          <p:cNvSpPr txBox="1"/>
          <p:nvPr/>
        </p:nvSpPr>
        <p:spPr>
          <a:xfrm>
            <a:off x="175107" y="1153754"/>
            <a:ext cx="11386155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深度神经网络（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DNN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）已在图像和语音处理等领域得到广泛应用，现在也开始被用于通信信号处理，包括信号检测与解调、调制信号分类和信道仿真等，以提高通信信号处理的效率和准确性。</a:t>
            </a:r>
          </a:p>
        </p:txBody>
      </p:sp>
    </p:spTree>
    <p:extLst>
      <p:ext uri="{BB962C8B-B14F-4D97-AF65-F5344CB8AC3E}">
        <p14:creationId xmlns:p14="http://schemas.microsoft.com/office/powerpoint/2010/main" val="284886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6B900385-8C86-FB74-AA26-F83080FC633A}"/>
              </a:ext>
            </a:extLst>
          </p:cNvPr>
          <p:cNvSpPr/>
          <p:nvPr/>
        </p:nvSpPr>
        <p:spPr>
          <a:xfrm>
            <a:off x="1079500" y="3514074"/>
            <a:ext cx="4019550" cy="13597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440F9C-7DDD-3C12-8C4B-3EF8C393CC20}"/>
              </a:ext>
            </a:extLst>
          </p:cNvPr>
          <p:cNvSpPr/>
          <p:nvPr/>
        </p:nvSpPr>
        <p:spPr>
          <a:xfrm>
            <a:off x="1079500" y="1617561"/>
            <a:ext cx="4019550" cy="1303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Background and Challenges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CE4BD6E1-1FEB-4BD3-B89D-C6AB6103E9C4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062CA25-0788-40E6-8CD9-6784A36A9A98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基于机器学习的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预测面临的挑战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B7F8D22-1D04-DAA4-8534-AA17817AB7E3}"/>
              </a:ext>
            </a:extLst>
          </p:cNvPr>
          <p:cNvSpPr txBox="1"/>
          <p:nvPr/>
        </p:nvSpPr>
        <p:spPr>
          <a:xfrm>
            <a:off x="1176220" y="1617561"/>
            <a:ext cx="3727312" cy="3122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kumimoji="1"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扩展性差，无法扩展到其他环境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模拟区域与实际场景不相符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环境数据有限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的方法普遍不具有</a:t>
            </a: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可解释性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模型往往不够轻量化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0799BA-A954-5489-1CFF-91A63823A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120" y="1741808"/>
            <a:ext cx="4891033" cy="3520469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19983B-1415-E2CD-677E-6F5E190D2306}"/>
              </a:ext>
            </a:extLst>
          </p:cNvPr>
          <p:cNvCxnSpPr>
            <a:stCxn id="9" idx="3"/>
          </p:cNvCxnSpPr>
          <p:nvPr/>
        </p:nvCxnSpPr>
        <p:spPr>
          <a:xfrm flipV="1">
            <a:off x="5099050" y="2260600"/>
            <a:ext cx="444500" cy="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5E6AE9F-790C-76E6-4A2F-781157E1338B}"/>
              </a:ext>
            </a:extLst>
          </p:cNvPr>
          <p:cNvSpPr/>
          <p:nvPr/>
        </p:nvSpPr>
        <p:spPr>
          <a:xfrm>
            <a:off x="5543550" y="2149248"/>
            <a:ext cx="1809750" cy="270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数据集不够丰富</a:t>
            </a:r>
          </a:p>
        </p:txBody>
      </p:sp>
    </p:spTree>
    <p:extLst>
      <p:ext uri="{BB962C8B-B14F-4D97-AF65-F5344CB8AC3E}">
        <p14:creationId xmlns:p14="http://schemas.microsoft.com/office/powerpoint/2010/main" val="94864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863AF62F-879B-5055-DC6E-74A9FC8C37D0}"/>
              </a:ext>
            </a:extLst>
          </p:cNvPr>
          <p:cNvSpPr/>
          <p:nvPr/>
        </p:nvSpPr>
        <p:spPr>
          <a:xfrm>
            <a:off x="317500" y="4616450"/>
            <a:ext cx="3263900" cy="615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基于机器学习的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估计框架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33A56-808B-8861-10C2-43753BE2FBDF}"/>
              </a:ext>
            </a:extLst>
          </p:cNvPr>
          <p:cNvSpPr txBox="1"/>
          <p:nvPr/>
        </p:nvSpPr>
        <p:spPr>
          <a:xfrm>
            <a:off x="510479" y="1381649"/>
            <a:ext cx="4314835" cy="421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框架描述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基站拓扑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基站位置、高度、方位角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倾角、发射功率、频率、天线类型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用户轨迹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接收信号强度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用户位置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时间戳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地理信息</a:t>
            </a:r>
            <a:endParaRPr kumimoji="1"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数字地形模型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(DTM)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数字高度模型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(DHM)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数字土地利用图</a:t>
            </a:r>
            <a:r>
              <a:rPr kumimoji="1"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(DLU)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8AAC00-08C7-0EBC-6C85-9B322FCB9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702038"/>
              </p:ext>
            </p:extLst>
          </p:nvPr>
        </p:nvGraphicFramePr>
        <p:xfrm>
          <a:off x="5384800" y="345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800" y="345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图片 28">
            <a:extLst>
              <a:ext uri="{FF2B5EF4-FFF2-40B4-BE49-F238E27FC236}">
                <a16:creationId xmlns:a16="http://schemas.microsoft.com/office/drawing/2014/main" id="{E84D8AE3-DFCB-C3F6-042A-D887755DE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1529" y="897460"/>
            <a:ext cx="6128970" cy="274346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E6A368F-2C7D-8252-DCF4-ED8132F03A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5305" y="3706350"/>
            <a:ext cx="7126667" cy="2612826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AD3EBAF-FA22-116B-1C3E-334A1E7915E1}"/>
              </a:ext>
            </a:extLst>
          </p:cNvPr>
          <p:cNvCxnSpPr/>
          <p:nvPr/>
        </p:nvCxnSpPr>
        <p:spPr>
          <a:xfrm>
            <a:off x="3581400" y="4895850"/>
            <a:ext cx="1517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31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基于机器学习的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估计框架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A33A56-808B-8861-10C2-43753BE2FBDF}"/>
              </a:ext>
            </a:extLst>
          </p:cNvPr>
          <p:cNvSpPr txBox="1"/>
          <p:nvPr/>
        </p:nvSpPr>
        <p:spPr>
          <a:xfrm>
            <a:off x="208817" y="1444352"/>
            <a:ext cx="4314835" cy="410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场景设置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无线网络规划和优化平台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Atoll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用于创建复杂的网络拓扑，该网络由比利时布鲁塞尔市中心的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个宏基站组成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射线追踪：传播模型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Aster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利用先进的射线追踪传播技术来计算影响无线电波传播的各种现象，包括屋顶上的垂直衍射，基于射线发射的水平衍射和反射，大气吸收，雨水衰减和植被损失等。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数据保真性：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Aster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传播模型的参数使用来自真实环境的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150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多万个真实信道测量点进行预校准，数据可以作为设计真实传播模型的地面真值。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8AAC00-08C7-0EBC-6C85-9B322FCB99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45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C8AAC00-08C7-0EBC-6C85-9B322FCB9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800" y="345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28798ABE-139B-9BEA-B343-D1137C2B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33440"/>
              </p:ext>
            </p:extLst>
          </p:nvPr>
        </p:nvGraphicFramePr>
        <p:xfrm>
          <a:off x="6783609" y="1229771"/>
          <a:ext cx="4275160" cy="4698876"/>
        </p:xfrm>
        <a:graphic>
          <a:graphicData uri="http://schemas.openxmlformats.org/drawingml/2006/table">
            <a:tbl>
              <a:tblPr/>
              <a:tblGrid>
                <a:gridCol w="2095412">
                  <a:extLst>
                    <a:ext uri="{9D8B030D-6E8A-4147-A177-3AD203B41FA5}">
                      <a16:colId xmlns:a16="http://schemas.microsoft.com/office/drawing/2014/main" val="3420094598"/>
                    </a:ext>
                  </a:extLst>
                </a:gridCol>
                <a:gridCol w="2179748">
                  <a:extLst>
                    <a:ext uri="{9D8B030D-6E8A-4147-A177-3AD203B41FA5}">
                      <a16:colId xmlns:a16="http://schemas.microsoft.com/office/drawing/2014/main" val="683137717"/>
                    </a:ext>
                  </a:extLst>
                </a:gridCol>
              </a:tblGrid>
              <a:tr h="159341">
                <a:tc>
                  <a:txBody>
                    <a:bodyPr/>
                    <a:lstStyle/>
                    <a:p>
                      <a:pPr marL="71755" marR="61595" algn="ctr">
                        <a:lnSpc>
                          <a:spcPts val="875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Book Antiqua" panose="02040602050305030304" pitchFamily="18" charset="0"/>
                        </a:rPr>
                        <a:t>System Parameters</a:t>
                      </a:r>
                      <a:endParaRPr lang="en-US" sz="900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315" marR="97790" algn="ctr">
                        <a:lnSpc>
                          <a:spcPts val="875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Book Antiqua" panose="02040602050305030304" pitchFamily="18" charset="0"/>
                        </a:rPr>
                        <a:t>Values</a:t>
                      </a:r>
                      <a:endParaRPr lang="en-US" sz="900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379160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Air Technology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155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4G LTE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070865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Cellular Layout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315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10 Macrocell sites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744910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1595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Sectors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3 sectors per eNB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04744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Simulation Location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Brussels, Belgium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298172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Simulation Area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46735" marR="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3.80 km</a:t>
                      </a:r>
                      <a:r>
                        <a:rPr lang="en-US" sz="900" dirty="0">
                          <a:effectLst/>
                          <a:latin typeface="Comic Sans MS" panose="030F0702030302020204" pitchFamily="66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2</a:t>
                      </a:r>
                      <a:endParaRPr lang="en-US" sz="900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68999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User Distribution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155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Poisson Distribution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161242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1595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Propagation Model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315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Aster (Ray Tracing)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81194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71755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Path Loss Matrix Resolution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652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10m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737230"/>
                  </a:ext>
                </a:extLst>
              </a:tr>
              <a:tr h="362291">
                <a:tc>
                  <a:txBody>
                    <a:bodyPr/>
                    <a:lstStyle/>
                    <a:p>
                      <a:pPr marL="71755" marR="6223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Geographic Information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5730" marR="13970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sz="900" i="1" dirty="0">
                          <a:effectLst/>
                          <a:latin typeface="Book Antiqua" panose="02040602050305030304" pitchFamily="18" charset="0"/>
                        </a:rPr>
                        <a:t>1-m Resolution GeoData</a:t>
                      </a: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) Ground Heights (DTM) + Building Heights (DHM) +</a:t>
                      </a:r>
                    </a:p>
                    <a:p>
                      <a:pPr marL="125730" marR="0" algn="ctr">
                        <a:lnSpc>
                          <a:spcPts val="83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Land Use Map (DLU)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698982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Land Cover (Clutter) Types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15 different classes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595798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71755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Transmit Power (max)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43 dBm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37473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1595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Noise Figure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5 dB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867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Antenna Height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315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Actual site heights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764270"/>
                  </a:ext>
                </a:extLst>
              </a:tr>
              <a:tr h="324373">
                <a:tc>
                  <a:txBody>
                    <a:bodyPr/>
                    <a:lstStyle/>
                    <a:p>
                      <a:pPr marL="71755" marR="61595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Antenna Model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645" marR="0" algn="ctr">
                        <a:lnSpc>
                          <a:spcPts val="8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Kathrein Directional Antenna</a:t>
                      </a:r>
                    </a:p>
                    <a:p>
                      <a:pPr marL="80645" marR="0" algn="ctr">
                        <a:lnSpc>
                          <a:spcPts val="8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(Model 742 265)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498359"/>
                  </a:ext>
                </a:extLst>
              </a:tr>
              <a:tr h="153650">
                <a:tc>
                  <a:txBody>
                    <a:bodyPr/>
                    <a:lstStyle/>
                    <a:p>
                      <a:pPr marL="71755" marR="6096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Antenna Gain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69595" marR="0" algn="ctr">
                        <a:lnSpc>
                          <a:spcPts val="8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18.3 dBi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5581"/>
                  </a:ext>
                </a:extLst>
              </a:tr>
              <a:tr h="324373">
                <a:tc>
                  <a:txBody>
                    <a:bodyPr/>
                    <a:lstStyle/>
                    <a:p>
                      <a:pPr marL="154305" marR="0" algn="ctr">
                        <a:lnSpc>
                          <a:spcPts val="8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Antenna Horizontal</a:t>
                      </a:r>
                    </a:p>
                    <a:p>
                      <a:pPr marL="154305" marR="0" algn="ctr">
                        <a:lnSpc>
                          <a:spcPts val="8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Half Power Beamwidth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4140" marR="97790" algn="ctr">
                        <a:lnSpc>
                          <a:spcPts val="9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63</a:t>
                      </a:r>
                      <a:r>
                        <a:rPr lang="en-US" sz="9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en-US" sz="900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863277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187325" marR="0" algn="ctr">
                        <a:lnSpc>
                          <a:spcPts val="8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eNB Antenna Vertical</a:t>
                      </a:r>
                    </a:p>
                    <a:p>
                      <a:pPr marL="187325" marR="0" algn="ctr">
                        <a:lnSpc>
                          <a:spcPts val="8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Half Power Beamwidth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4775" marR="97790" algn="ctr">
                        <a:lnSpc>
                          <a:spcPts val="95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4.7</a:t>
                      </a:r>
                      <a:r>
                        <a:rPr lang="en-US" sz="9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en-US" sz="900" dirty="0"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54705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Frequency Band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950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v-SE" sz="900" dirty="0">
                          <a:effectLst/>
                          <a:latin typeface="Book Antiqua" panose="02040602050305030304" pitchFamily="18" charset="0"/>
                        </a:rPr>
                        <a:t>2110 FDD (E-UTRA Band 1)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228011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71120" marR="6223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Channel Bandwidth (CBW)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7315" marR="97790" algn="ctr">
                        <a:lnSpc>
                          <a:spcPts val="8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Book Antiqua" panose="02040602050305030304" pitchFamily="18" charset="0"/>
                        </a:rPr>
                        <a:t>5 MHz</a:t>
                      </a:r>
                    </a:p>
                  </a:txBody>
                  <a:tcPr marL="68289" marR="68289" marT="34145" marB="341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936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73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133400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基站与用户之间的传播路径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C8AAC00-08C7-0EBC-6C85-9B322FCB99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454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C8AAC00-08C7-0EBC-6C85-9B322FCB9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800" y="3454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AD2C57B-1CDF-A350-B195-EE70428116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302" t="4025" r="11250" b="66482"/>
          <a:stretch/>
        </p:blipFill>
        <p:spPr>
          <a:xfrm>
            <a:off x="4912753" y="832717"/>
            <a:ext cx="6031998" cy="2824530"/>
          </a:xfrm>
          <a:prstGeom prst="rect">
            <a:avLst/>
          </a:prstGeom>
        </p:spPr>
      </p:pic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F6196EE3-4D08-1892-8DF1-A93604BD9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41068"/>
              </p:ext>
            </p:extLst>
          </p:nvPr>
        </p:nvGraphicFramePr>
        <p:xfrm>
          <a:off x="4912752" y="3781917"/>
          <a:ext cx="6790296" cy="260714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543970">
                  <a:extLst>
                    <a:ext uri="{9D8B030D-6E8A-4147-A177-3AD203B41FA5}">
                      <a16:colId xmlns:a16="http://schemas.microsoft.com/office/drawing/2014/main" val="3689765760"/>
                    </a:ext>
                  </a:extLst>
                </a:gridCol>
                <a:gridCol w="431309">
                  <a:extLst>
                    <a:ext uri="{9D8B030D-6E8A-4147-A177-3AD203B41FA5}">
                      <a16:colId xmlns:a16="http://schemas.microsoft.com/office/drawing/2014/main" val="421019624"/>
                    </a:ext>
                  </a:extLst>
                </a:gridCol>
                <a:gridCol w="2191214">
                  <a:extLst>
                    <a:ext uri="{9D8B030D-6E8A-4147-A177-3AD203B41FA5}">
                      <a16:colId xmlns:a16="http://schemas.microsoft.com/office/drawing/2014/main" val="994907379"/>
                    </a:ext>
                  </a:extLst>
                </a:gridCol>
                <a:gridCol w="559970">
                  <a:extLst>
                    <a:ext uri="{9D8B030D-6E8A-4147-A177-3AD203B41FA5}">
                      <a16:colId xmlns:a16="http://schemas.microsoft.com/office/drawing/2014/main" val="1235899871"/>
                    </a:ext>
                  </a:extLst>
                </a:gridCol>
                <a:gridCol w="431309">
                  <a:extLst>
                    <a:ext uri="{9D8B030D-6E8A-4147-A177-3AD203B41FA5}">
                      <a16:colId xmlns:a16="http://schemas.microsoft.com/office/drawing/2014/main" val="3401059432"/>
                    </a:ext>
                  </a:extLst>
                </a:gridCol>
                <a:gridCol w="2632524">
                  <a:extLst>
                    <a:ext uri="{9D8B030D-6E8A-4147-A177-3AD203B41FA5}">
                      <a16:colId xmlns:a16="http://schemas.microsoft.com/office/drawing/2014/main" val="887609462"/>
                    </a:ext>
                  </a:extLst>
                </a:gridCol>
              </a:tblGrid>
              <a:tr h="193477">
                <a:tc>
                  <a:txBody>
                    <a:bodyPr/>
                    <a:lstStyle/>
                    <a:p>
                      <a:pPr marL="64770" marR="5969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Symbol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5969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Units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Definition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660" marR="5969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Symbol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9690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Units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Definition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094344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θ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Azimuth Angle of (BS) Departure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P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9690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dBm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 Transmit Power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350989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φ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Tilt Angle of (BS) Departure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P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9690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dBm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RSS of a UE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230834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θ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Azimuth Angle of (UE) Arrival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Propagation Distance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834640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φ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Tilt Angle of (UE) Arrival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vert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Effective BS Height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836872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φ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ver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Vertical Angular Separation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man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Manhattan Distance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051896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16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θ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hor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59690" algn="ctr"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Horizontal Angular Separation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L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LoS/NLoS State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43056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74930" marR="4445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f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59690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MHz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Operating Frequency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FD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Distance from BS to First Diffraction Point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428518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h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 Antenna Height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LD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Distance from BS to Last Diffraction Point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374920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h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 Antenna Height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N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Number of Building Penetrations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139325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c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59690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BS Clutter Type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16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indoor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Indoor Distance in the Propagation Path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077168"/>
                  </a:ext>
                </a:extLst>
              </a:tr>
              <a:tr h="153289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c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135" marR="59690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int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UE Clutter Type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16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outdoor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Outdoor Distance in the Propagation Path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863613"/>
                  </a:ext>
                </a:extLst>
              </a:tr>
              <a:tr h="242496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DHM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Raster Grid Data of Digital Height Model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31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N</a:t>
                      </a:r>
                      <a:r>
                        <a:rPr lang="en-US" sz="600" i="1" dirty="0">
                          <a:effectLst/>
                          <a:latin typeface="Verdana" panose="020B060403050404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c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No. of Building Penetrations in each Unique Clutter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98363"/>
                  </a:ext>
                </a:extLst>
              </a:tr>
              <a:tr h="242496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DTM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Raster Grid Data of Digital Terrain Model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960" marR="59690" algn="ctr">
                        <a:lnSpc>
                          <a:spcPts val="1075"/>
                        </a:lnSpc>
                        <a:spcBef>
                          <a:spcPts val="16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indoor</a:t>
                      </a:r>
                      <a:r>
                        <a:rPr lang="en-US" sz="500" i="1" dirty="0">
                          <a:effectLst/>
                          <a:latin typeface="Century Gothic" panose="020B050202020202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c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Indoor Distance in each Unique Clutter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36553"/>
                  </a:ext>
                </a:extLst>
              </a:tr>
              <a:tr h="242496">
                <a:tc>
                  <a:txBody>
                    <a:bodyPr/>
                    <a:lstStyle/>
                    <a:p>
                      <a:pPr marL="59055" marR="5969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DLU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445" marR="59690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-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8105" algn="ctr">
                        <a:spcBef>
                          <a:spcPts val="17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Raster Grid Data of Digital Land Use Map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960" marR="59690" algn="ctr">
                        <a:lnSpc>
                          <a:spcPts val="1075"/>
                        </a:lnSpc>
                        <a:spcBef>
                          <a:spcPts val="16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d</a:t>
                      </a:r>
                      <a:r>
                        <a:rPr lang="en-US" sz="550" i="1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indoor</a:t>
                      </a:r>
                      <a:r>
                        <a:rPr lang="en-US" sz="500" i="1" dirty="0">
                          <a:effectLst/>
                          <a:latin typeface="Century Gothic" panose="020B0502020202020204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c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080" marR="59690" algn="ctr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n-US" sz="800" i="1" dirty="0">
                          <a:effectLst/>
                          <a:latin typeface="Bookman Old Style" panose="020506040505050202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m</a:t>
                      </a:r>
                      <a:endParaRPr lang="zh-CN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930" marR="70485" algn="ctr">
                        <a:spcBef>
                          <a:spcPts val="170"/>
                        </a:spcBef>
                      </a:pPr>
                      <a:r>
                        <a:rPr lang="en-US" sz="800" dirty="0">
                          <a:effectLst/>
                          <a:latin typeface="Book Antiqua" panose="02040602050305030304" pitchFamily="18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Outdoor Distance in each Unique Clutter</a:t>
                      </a:r>
                      <a:endParaRPr lang="zh-CN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198254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952C018E-FAA0-7690-763B-6B5FDA91B185}"/>
              </a:ext>
            </a:extLst>
          </p:cNvPr>
          <p:cNvSpPr txBox="1"/>
          <p:nvPr/>
        </p:nvSpPr>
        <p:spPr>
          <a:xfrm>
            <a:off x="353201" y="1837677"/>
            <a:ext cx="3621605" cy="324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First Diffraction Point: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UE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之间的传播路径中从一个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到第一个衍射点的水平距离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Last Diffraction Point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UE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之间的传播路径中，从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到最后一个衍射点的水平距离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BS Clutter Type: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基站的土地覆盖类型（开放的街道，密集的建筑物等）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UE Clutter Type:UE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的土地覆盖类型（开放的街道，密集的建筑物等）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07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74E659-06E0-4042-A6BE-6D6977EDB906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1B4B5-E5B8-2A43-9A48-2F89B549D080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4F07EFB-540A-724B-9E1F-F818ED17200A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2ED7E07-E277-2E45-9597-D2C1BF897BF5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13B0796-67A9-7A4F-99B7-6AB9E5A66374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B7E1B58-9D91-E647-98E1-D1BA4C6BE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093D6A0-9471-534D-8074-6AD08E47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23" name="图片 22" descr="图片包含 游戏机, 画, 钟表&#10;&#10;描述已自动生成">
              <a:extLst>
                <a:ext uri="{FF2B5EF4-FFF2-40B4-BE49-F238E27FC236}">
                  <a16:creationId xmlns:a16="http://schemas.microsoft.com/office/drawing/2014/main" id="{93EED181-B044-3040-8B50-7E365D6E1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System Model</a:t>
            </a:r>
            <a:endParaRPr kumimoji="1" lang="zh-CN" altLang="en-US" sz="2400" b="1" spc="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流程图: 延期 32">
            <a:extLst>
              <a:ext uri="{FF2B5EF4-FFF2-40B4-BE49-F238E27FC236}">
                <a16:creationId xmlns:a16="http://schemas.microsoft.com/office/drawing/2014/main" id="{BDFC99F3-490F-4111-A057-EB7EF8A4C71F}"/>
              </a:ext>
            </a:extLst>
          </p:cNvPr>
          <p:cNvSpPr/>
          <p:nvPr/>
        </p:nvSpPr>
        <p:spPr>
          <a:xfrm flipH="1">
            <a:off x="11644609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3" name="Rectangle 1037">
            <a:extLst>
              <a:ext uri="{FF2B5EF4-FFF2-40B4-BE49-F238E27FC236}">
                <a16:creationId xmlns:a16="http://schemas.microsoft.com/office/drawing/2014/main" id="{7A9141C4-CB1C-4B6D-BE1C-040037B0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Rectangle 1039">
            <a:extLst>
              <a:ext uri="{FF2B5EF4-FFF2-40B4-BE49-F238E27FC236}">
                <a16:creationId xmlns:a16="http://schemas.microsoft.com/office/drawing/2014/main" id="{E2791B12-027B-41ED-9F1D-DE93856D6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1047">
            <a:extLst>
              <a:ext uri="{FF2B5EF4-FFF2-40B4-BE49-F238E27FC236}">
                <a16:creationId xmlns:a16="http://schemas.microsoft.com/office/drawing/2014/main" id="{3330405B-B09B-4D60-B6B2-5E2A3813C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1063">
            <a:extLst>
              <a:ext uri="{FF2B5EF4-FFF2-40B4-BE49-F238E27FC236}">
                <a16:creationId xmlns:a16="http://schemas.microsoft.com/office/drawing/2014/main" id="{44BB4580-664C-4B97-8CEA-31624894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" name="Rectangle 1073">
            <a:extLst>
              <a:ext uri="{FF2B5EF4-FFF2-40B4-BE49-F238E27FC236}">
                <a16:creationId xmlns:a16="http://schemas.microsoft.com/office/drawing/2014/main" id="{93FB1478-C4C3-40A1-9178-7A15A919D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7" name="Rectangle 1084">
            <a:extLst>
              <a:ext uri="{FF2B5EF4-FFF2-40B4-BE49-F238E27FC236}">
                <a16:creationId xmlns:a16="http://schemas.microsoft.com/office/drawing/2014/main" id="{E5BD3ADF-42A0-4E4E-93C7-8F6CDB3B4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9" name="Rectangle 1086">
            <a:extLst>
              <a:ext uri="{FF2B5EF4-FFF2-40B4-BE49-F238E27FC236}">
                <a16:creationId xmlns:a16="http://schemas.microsoft.com/office/drawing/2014/main" id="{9C2D54D3-6237-470C-8331-51F9866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1" name="Rectangle 1088">
            <a:extLst>
              <a:ext uri="{FF2B5EF4-FFF2-40B4-BE49-F238E27FC236}">
                <a16:creationId xmlns:a16="http://schemas.microsoft.com/office/drawing/2014/main" id="{547B3789-0544-4F2D-A33E-D9815472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2" name="Rectangle 1129">
            <a:extLst>
              <a:ext uri="{FF2B5EF4-FFF2-40B4-BE49-F238E27FC236}">
                <a16:creationId xmlns:a16="http://schemas.microsoft.com/office/drawing/2014/main" id="{86240A8A-1596-4876-A30F-8AA98604E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4" name="Rectangle 1140">
            <a:extLst>
              <a:ext uri="{FF2B5EF4-FFF2-40B4-BE49-F238E27FC236}">
                <a16:creationId xmlns:a16="http://schemas.microsoft.com/office/drawing/2014/main" id="{0D47A9B0-1B71-4029-8086-B20993A6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6" name="Rectangle 1152">
            <a:extLst>
              <a:ext uri="{FF2B5EF4-FFF2-40B4-BE49-F238E27FC236}">
                <a16:creationId xmlns:a16="http://schemas.microsoft.com/office/drawing/2014/main" id="{24E100C7-DA1A-43CF-9C6F-A0564FB88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8" name="Rectangle 1154">
            <a:extLst>
              <a:ext uri="{FF2B5EF4-FFF2-40B4-BE49-F238E27FC236}">
                <a16:creationId xmlns:a16="http://schemas.microsoft.com/office/drawing/2014/main" id="{1F956104-88E1-4503-9745-5713D3A29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0" name="Rectangle 1180">
            <a:extLst>
              <a:ext uri="{FF2B5EF4-FFF2-40B4-BE49-F238E27FC236}">
                <a16:creationId xmlns:a16="http://schemas.microsoft.com/office/drawing/2014/main" id="{CB92BF8A-48B4-4C6B-BB2A-174A9D31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2CE624-EF8D-2C40-A56A-C9C2CDA3A6E0}"/>
              </a:ext>
            </a:extLst>
          </p:cNvPr>
          <p:cNvSpPr txBox="1"/>
          <p:nvPr/>
        </p:nvSpPr>
        <p:spPr>
          <a:xfrm>
            <a:off x="751238" y="832717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RSS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预测模型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C961EF-B897-5FBC-ED38-4C1EAC432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3" y="1210498"/>
            <a:ext cx="4945972" cy="44812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ACD5375-1B04-0DFE-7B1C-6F98C539C653}"/>
              </a:ext>
            </a:extLst>
          </p:cNvPr>
          <p:cNvSpPr txBox="1"/>
          <p:nvPr/>
        </p:nvSpPr>
        <p:spPr>
          <a:xfrm>
            <a:off x="751238" y="1397036"/>
            <a:ext cx="4610938" cy="228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RSS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预测是一个回归问题，多种关键特征被用作训练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模型的输入，以学习通过无线信道的信号的复杂行为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网格化方法去除了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UE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轨迹随机性，使用计算的关键特征作为输入和相应的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RSS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期望值作为输出来训练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ML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模型。</a:t>
            </a:r>
          </a:p>
          <a:p>
            <a:br>
              <a:rPr lang="zh-CN" altLang="en-US" sz="1600" dirty="0"/>
            </a:b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230D40-5568-69B9-3F91-A3E22FD71A2B}"/>
              </a:ext>
            </a:extLst>
          </p:cNvPr>
          <p:cNvSpPr txBox="1"/>
          <p:nvPr/>
        </p:nvSpPr>
        <p:spPr>
          <a:xfrm>
            <a:off x="733036" y="3342340"/>
            <a:ext cx="5268643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模型评价指标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BBB89D-7032-4407-5666-CD07131E1423}"/>
              </a:ext>
            </a:extLst>
          </p:cNvPr>
          <p:cNvSpPr txBox="1"/>
          <p:nvPr/>
        </p:nvSpPr>
        <p:spPr>
          <a:xfrm>
            <a:off x="700356" y="4028237"/>
            <a:ext cx="462729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预测精度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泛化性能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对未知数据的预测性能鲁棒性</a:t>
            </a:r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计算性能：相同数量的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内核所用的训练时间和预测时间</a:t>
            </a:r>
            <a:endParaRPr lang="zh-CN" altLang="en-US" sz="16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br>
              <a:rPr lang="zh-CN" altLang="en-US" sz="1600" dirty="0"/>
            </a:b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" name="图形 24">
            <a:extLst>
              <a:ext uri="{FF2B5EF4-FFF2-40B4-BE49-F238E27FC236}">
                <a16:creationId xmlns:a16="http://schemas.microsoft.com/office/drawing/2014/main" id="{664EAEFE-253C-95A7-F6F0-4C45F15C5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331" y="4444174"/>
            <a:ext cx="1990725" cy="447675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0AA75522-6D5B-8B9D-C444-FFB6FAE93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4502" y="4374071"/>
            <a:ext cx="2808498" cy="5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36CE170C-EFB5-340E-BF54-0C6E68C73778}"/>
              </a:ext>
            </a:extLst>
          </p:cNvPr>
          <p:cNvSpPr/>
          <p:nvPr/>
        </p:nvSpPr>
        <p:spPr>
          <a:xfrm>
            <a:off x="531345" y="1886149"/>
            <a:ext cx="5298005" cy="426380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BA67E3C-0E44-2E83-8F43-BB76719780B7}"/>
              </a:ext>
            </a:extLst>
          </p:cNvPr>
          <p:cNvSpPr/>
          <p:nvPr/>
        </p:nvSpPr>
        <p:spPr>
          <a:xfrm>
            <a:off x="800200" y="5559031"/>
            <a:ext cx="996850" cy="414569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99D21B-CD76-5862-BA29-7281A803A794}"/>
              </a:ext>
            </a:extLst>
          </p:cNvPr>
          <p:cNvSpPr/>
          <p:nvPr/>
        </p:nvSpPr>
        <p:spPr>
          <a:xfrm>
            <a:off x="715975" y="2000988"/>
            <a:ext cx="4813300" cy="21330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A7824B1-D31B-B249-B2AD-2D3A1EE8BF02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26AA11-D0CF-B542-A3F3-05573CE7EC26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EDC1930-A11A-3048-BD77-8FE5366AC500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1D4E01-AC3D-7348-BC67-0C9D9C61F62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0E065E9-2892-8143-B710-D03108BCA23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7E02588-0200-9B4C-AD66-3FFD77D2E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D231B8D-55CC-A249-8FE4-F7AA5293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3" name="图片 32" descr="图片包含 游戏机, 画, 钟表&#10;&#10;描述已自动生成">
              <a:extLst>
                <a:ext uri="{FF2B5EF4-FFF2-40B4-BE49-F238E27FC236}">
                  <a16:creationId xmlns:a16="http://schemas.microsoft.com/office/drawing/2014/main" id="{088885D7-6C21-2B48-9D2D-A1C5DE4B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RSS</a:t>
            </a:r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估计模型与性能评估</a:t>
            </a:r>
          </a:p>
        </p:txBody>
      </p: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D3BBD722-1983-4284-9601-2AA5C3213252}"/>
              </a:ext>
            </a:extLst>
          </p:cNvPr>
          <p:cNvSpPr/>
          <p:nvPr/>
        </p:nvSpPr>
        <p:spPr>
          <a:xfrm flipH="1">
            <a:off x="11644604" y="5559031"/>
            <a:ext cx="544378" cy="524232"/>
          </a:xfrm>
          <a:prstGeom prst="flowChartDelay">
            <a:avLst/>
          </a:prstGeom>
          <a:solidFill>
            <a:srgbClr val="D2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B3C48F-8E7C-40D4-A666-7FF52E9B1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42E28C-4335-CAAF-517A-817121EF1442}"/>
              </a:ext>
            </a:extLst>
          </p:cNvPr>
          <p:cNvSpPr txBox="1"/>
          <p:nvPr/>
        </p:nvSpPr>
        <p:spPr>
          <a:xfrm>
            <a:off x="498391" y="1098177"/>
            <a:ext cx="111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LightGBM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全称为轻量的梯度提升机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(Light Gradient Boosting Machine)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，由微软于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2017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年开源出来的一款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SOTA Boosting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算法框架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LightGBM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XGBoost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改进，更加快速和高效。</a:t>
            </a:r>
            <a:endParaRPr lang="zh-CN" alt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281F98-0445-9BB9-6DD7-38128D89B442}"/>
              </a:ext>
            </a:extLst>
          </p:cNvPr>
          <p:cNvSpPr txBox="1"/>
          <p:nvPr/>
        </p:nvSpPr>
        <p:spPr>
          <a:xfrm>
            <a:off x="839416" y="2091911"/>
            <a:ext cx="4122469" cy="1750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XGBoost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构建决策树的算法基本思想：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对所有特征都按照特征的数值进行预排序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在遍历分割点的同时找到一个特征上的最好分割点。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找到一个特征的分割点后，将数据分裂成左右子节点</a:t>
            </a:r>
            <a:endParaRPr lang="en-US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761BB45-5B51-917F-DB9B-9925A9CC4ADA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5529275" y="3067501"/>
            <a:ext cx="1589075" cy="2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C771B66-1B46-5A41-4E9C-BCF08DE18BEA}"/>
              </a:ext>
            </a:extLst>
          </p:cNvPr>
          <p:cNvSpPr/>
          <p:nvPr/>
        </p:nvSpPr>
        <p:spPr>
          <a:xfrm>
            <a:off x="7118350" y="2606310"/>
            <a:ext cx="2557834" cy="927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3CAB94-D4D8-EF12-7F5D-61D660BA2E4C}"/>
              </a:ext>
            </a:extLst>
          </p:cNvPr>
          <p:cNvSpPr txBox="1"/>
          <p:nvPr/>
        </p:nvSpPr>
        <p:spPr>
          <a:xfrm>
            <a:off x="7188200" y="2735836"/>
            <a:ext cx="2419350" cy="612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计算量巨大、内存占用巨大、易产生过拟合</a:t>
            </a:r>
            <a:endParaRPr kumimoji="1"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FCFF13-DA1F-FA62-6509-EB00718E99F4}"/>
              </a:ext>
            </a:extLst>
          </p:cNvPr>
          <p:cNvSpPr/>
          <p:nvPr/>
        </p:nvSpPr>
        <p:spPr>
          <a:xfrm>
            <a:off x="715974" y="4403660"/>
            <a:ext cx="1636625" cy="897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E978E5-DE31-0D45-35A7-648593E38191}"/>
              </a:ext>
            </a:extLst>
          </p:cNvPr>
          <p:cNvSpPr/>
          <p:nvPr/>
        </p:nvSpPr>
        <p:spPr>
          <a:xfrm>
            <a:off x="2654299" y="4386715"/>
            <a:ext cx="1273349" cy="679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7DA9A4-EA82-EF84-3A6C-9967B2AF5781}"/>
              </a:ext>
            </a:extLst>
          </p:cNvPr>
          <p:cNvSpPr/>
          <p:nvPr/>
        </p:nvSpPr>
        <p:spPr>
          <a:xfrm>
            <a:off x="4514851" y="4369547"/>
            <a:ext cx="1065300" cy="572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7C21EC-BFAF-483B-4C72-4503232946DF}"/>
              </a:ext>
            </a:extLst>
          </p:cNvPr>
          <p:cNvSpPr txBox="1"/>
          <p:nvPr/>
        </p:nvSpPr>
        <p:spPr>
          <a:xfrm>
            <a:off x="768274" y="4470511"/>
            <a:ext cx="1530473" cy="77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Histogram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减少候选分裂点数量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61255B1-3371-4EBD-5919-5C69A931EFB7}"/>
              </a:ext>
            </a:extLst>
          </p:cNvPr>
          <p:cNvSpPr txBox="1"/>
          <p:nvPr/>
        </p:nvSpPr>
        <p:spPr>
          <a:xfrm>
            <a:off x="2536800" y="4422384"/>
            <a:ext cx="1457350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Goss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减少样本数量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BC9FB9-749B-AB47-0BD0-1E04739D2FD2}"/>
              </a:ext>
            </a:extLst>
          </p:cNvPr>
          <p:cNvSpPr txBox="1"/>
          <p:nvPr/>
        </p:nvSpPr>
        <p:spPr>
          <a:xfrm>
            <a:off x="4295850" y="4403660"/>
            <a:ext cx="1457350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EFB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减少特征数量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36494E8-A63B-8C81-7C1A-D6CD0C3A7B7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534287" y="4134013"/>
            <a:ext cx="0" cy="269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1BF0729-DABF-AA57-E76A-47C8989563F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22625" y="4134013"/>
            <a:ext cx="0" cy="23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294A65B-C4DA-7ABC-F755-5BFFBDD1AA1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047501" y="4134013"/>
            <a:ext cx="0" cy="235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18E6069D-3C12-47FB-20DA-51CF500A255B}"/>
              </a:ext>
            </a:extLst>
          </p:cNvPr>
          <p:cNvSpPr txBox="1"/>
          <p:nvPr/>
        </p:nvSpPr>
        <p:spPr>
          <a:xfrm>
            <a:off x="715975" y="5592196"/>
            <a:ext cx="1152550" cy="34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LightGBM</a:t>
            </a:r>
            <a:endParaRPr kumimoji="1" lang="zh-CN" altLang="en-US" sz="1400" dirty="0">
              <a:latin typeface="Source Han Sans SC Normal" panose="020B0400000000000000" pitchFamily="34" charset="-128"/>
              <a:ea typeface="Source Han Sans SC Normal" panose="020B0400000000000000" pitchFamily="34" charset="-128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8340454-27DA-EF18-6129-4064BA82B371}"/>
              </a:ext>
            </a:extLst>
          </p:cNvPr>
          <p:cNvCxnSpPr>
            <a:stCxn id="13" idx="2"/>
          </p:cNvCxnSpPr>
          <p:nvPr/>
        </p:nvCxnSpPr>
        <p:spPr>
          <a:xfrm>
            <a:off x="1534287" y="5300830"/>
            <a:ext cx="0" cy="2582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813E611E-3EC5-B7AB-FC57-A84A933E518B}"/>
              </a:ext>
            </a:extLst>
          </p:cNvPr>
          <p:cNvCxnSpPr/>
          <p:nvPr/>
        </p:nvCxnSpPr>
        <p:spPr>
          <a:xfrm flipH="1">
            <a:off x="1534287" y="5066086"/>
            <a:ext cx="1737229" cy="4929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0A050740-8597-62E7-E13F-1EA64F441D52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1534287" y="4942077"/>
            <a:ext cx="3490238" cy="6169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8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17686</TotalTime>
  <Words>1495</Words>
  <Application>Microsoft Office PowerPoint</Application>
  <PresentationFormat>宽屏</PresentationFormat>
  <Paragraphs>346</Paragraphs>
  <Slides>19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Source Han Sans SC Normal</vt:lpstr>
      <vt:lpstr>等线</vt:lpstr>
      <vt:lpstr>宋体</vt:lpstr>
      <vt:lpstr>Arial</vt:lpstr>
      <vt:lpstr>Book Antiqua</vt:lpstr>
      <vt:lpstr>Bookman Old Style</vt:lpstr>
      <vt:lpstr>Century Gothic</vt:lpstr>
      <vt:lpstr>Comic Sans MS</vt:lpstr>
      <vt:lpstr>Times New Roman</vt:lpstr>
      <vt:lpstr>Verdana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毓真 侯</cp:lastModifiedBy>
  <cp:revision>603</cp:revision>
  <dcterms:created xsi:type="dcterms:W3CDTF">2020-04-17T07:43:44Z</dcterms:created>
  <dcterms:modified xsi:type="dcterms:W3CDTF">2024-03-14T07:50:12Z</dcterms:modified>
</cp:coreProperties>
</file>